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erriweather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22" Type="http://schemas.openxmlformats.org/officeDocument/2006/relationships/font" Target="fonts/Merriweather-italic.fntdata"/><Relationship Id="rId10" Type="http://schemas.openxmlformats.org/officeDocument/2006/relationships/slide" Target="slides/slide5.xml"/><Relationship Id="rId21" Type="http://schemas.openxmlformats.org/officeDocument/2006/relationships/font" Target="fonts/Merriweather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erriweather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4c3da5622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4c3da5622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c3da5622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c3da5622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4c3da5622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4c3da5622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4c3da5622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4c3da5622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c3da5622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c3da5622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404c9d11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404c9d11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404c9d11f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404c9d11f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4c3da5622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4c3da5622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4c3da5622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4c3da5622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 p14:dur="600">
        <p:fade thruBlk="1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png"/><Relationship Id="rId4" Type="http://schemas.openxmlformats.org/officeDocument/2006/relationships/image" Target="../media/image14.png"/><Relationship Id="rId5" Type="http://schemas.openxmlformats.org/officeDocument/2006/relationships/image" Target="../media/image1.png"/><Relationship Id="rId6" Type="http://schemas.openxmlformats.org/officeDocument/2006/relationships/image" Target="../media/image13.png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9.png"/><Relationship Id="rId5" Type="http://schemas.openxmlformats.org/officeDocument/2006/relationships/image" Target="../media/image5.png"/><Relationship Id="rId6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23.png"/><Relationship Id="rId6" Type="http://schemas.openxmlformats.org/officeDocument/2006/relationships/image" Target="../media/image6.png"/><Relationship Id="rId7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3.png"/><Relationship Id="rId5" Type="http://schemas.openxmlformats.org/officeDocument/2006/relationships/image" Target="../media/image16.png"/><Relationship Id="rId6" Type="http://schemas.openxmlformats.org/officeDocument/2006/relationships/image" Target="../media/image12.png"/><Relationship Id="rId7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Relationship Id="rId4" Type="http://schemas.openxmlformats.org/officeDocument/2006/relationships/image" Target="../media/image8.png"/><Relationship Id="rId10" Type="http://schemas.openxmlformats.org/officeDocument/2006/relationships/image" Target="../media/image21.png"/><Relationship Id="rId9" Type="http://schemas.openxmlformats.org/officeDocument/2006/relationships/image" Target="../media/image30.png"/><Relationship Id="rId5" Type="http://schemas.openxmlformats.org/officeDocument/2006/relationships/image" Target="../media/image29.png"/><Relationship Id="rId6" Type="http://schemas.openxmlformats.org/officeDocument/2006/relationships/image" Target="../media/image11.png"/><Relationship Id="rId7" Type="http://schemas.openxmlformats.org/officeDocument/2006/relationships/image" Target="../media/image18.png"/><Relationship Id="rId8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jpg"/><Relationship Id="rId4" Type="http://schemas.openxmlformats.org/officeDocument/2006/relationships/image" Target="../media/image31.jp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B5776"/>
            </a:gs>
            <a:gs pos="100000">
              <a:srgbClr val="1A1D2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1950000" y="388350"/>
            <a:ext cx="5244000" cy="125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/>
              <a:t>Panorama</a:t>
            </a:r>
            <a:endParaRPr b="1" sz="6000"/>
          </a:p>
        </p:txBody>
      </p:sp>
      <p:sp>
        <p:nvSpPr>
          <p:cNvPr id="65" name="Google Shape;65;p13"/>
          <p:cNvSpPr txBox="1"/>
          <p:nvPr>
            <p:ph idx="1" type="body"/>
          </p:nvPr>
        </p:nvSpPr>
        <p:spPr>
          <a:xfrm>
            <a:off x="500900" y="3102800"/>
            <a:ext cx="4688700" cy="1350000"/>
          </a:xfrm>
          <a:prstGeom prst="rect">
            <a:avLst/>
          </a:prstGeom>
        </p:spPr>
        <p:txBody>
          <a:bodyPr anchorCtr="0" anchor="t" bIns="91425" lIns="126000" spcFirstLastPara="1" rIns="91425" wrap="square" tIns="1080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👥 Integrantes: </a:t>
            </a:r>
            <a:r>
              <a:rPr lang="es" sz="140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Javier Vega, Moises Figueroa y Zenón Jara</a:t>
            </a:r>
            <a:endParaRPr sz="1400">
              <a:solidFill>
                <a:srgbClr val="B7B7B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🎓 Carrera:</a:t>
            </a:r>
            <a:r>
              <a:rPr lang="es" sz="140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 Ingeniería en Informática</a:t>
            </a:r>
            <a:endParaRPr sz="1400">
              <a:solidFill>
                <a:srgbClr val="B7B7B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🏫 Sede:</a:t>
            </a:r>
            <a:r>
              <a:rPr lang="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" sz="140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San Andrés de Concepción</a:t>
            </a:r>
            <a:endParaRPr sz="1400">
              <a:solidFill>
                <a:srgbClr val="B7B7B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📅 Fecha:</a:t>
            </a:r>
            <a:r>
              <a:rPr lang="e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" sz="140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09/04/2025</a:t>
            </a:r>
            <a:endParaRPr sz="1400">
              <a:solidFill>
                <a:srgbClr val="B7B7B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B5776"/>
            </a:gs>
            <a:gs pos="100000">
              <a:srgbClr val="1A1D24"/>
            </a:gs>
          </a:gsLst>
          <a:lin ang="5400012" scaled="0"/>
        </a:gra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idx="4294967295" type="body"/>
          </p:nvPr>
        </p:nvSpPr>
        <p:spPr>
          <a:xfrm>
            <a:off x="2978700" y="2643950"/>
            <a:ext cx="31866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b="1" lang="e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¿Alguna pregunta?</a:t>
            </a:r>
            <a:endParaRPr b="1"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2"/>
          <p:cNvSpPr txBox="1"/>
          <p:nvPr>
            <p:ph idx="4294967295" type="body"/>
          </p:nvPr>
        </p:nvSpPr>
        <p:spPr>
          <a:xfrm>
            <a:off x="2193600" y="877550"/>
            <a:ext cx="4756800" cy="17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b="1" lang="es" sz="5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Gracias por su </a:t>
            </a:r>
            <a:br>
              <a:rPr b="1" lang="es" sz="5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" sz="5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atención</a:t>
            </a:r>
            <a:endParaRPr b="1" sz="5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1" name="Google Shape;161;p22"/>
          <p:cNvCxnSpPr/>
          <p:nvPr/>
        </p:nvCxnSpPr>
        <p:spPr>
          <a:xfrm>
            <a:off x="2073300" y="2631950"/>
            <a:ext cx="4997400" cy="12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28807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Problemática encontrada</a:t>
            </a:r>
            <a:endParaRPr b="1"/>
          </a:p>
        </p:txBody>
      </p:sp>
      <p:sp>
        <p:nvSpPr>
          <p:cNvPr id="71" name="Google Shape;71;p14"/>
          <p:cNvSpPr txBox="1"/>
          <p:nvPr/>
        </p:nvSpPr>
        <p:spPr>
          <a:xfrm>
            <a:off x="3500100" y="2201475"/>
            <a:ext cx="3000000" cy="25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¿Por qué solucionar este problema?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Fomento de la cultura y emprendimiento local</a:t>
            </a:r>
            <a:b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Incentivo a la participación ciudadana</a:t>
            </a:r>
            <a:b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Solución a una necesidad real en la comunidad penquista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6894350" y="2447825"/>
            <a:ext cx="23052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¿Donde se presenta la </a:t>
            </a:r>
            <a: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problemática?</a:t>
            </a:r>
            <a:b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Ciudad de Concepción, Chile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19159" r="0" t="0"/>
          <a:stretch/>
        </p:blipFill>
        <p:spPr>
          <a:xfrm>
            <a:off x="428800" y="2427075"/>
            <a:ext cx="2732700" cy="1589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idx="4294967295" type="body"/>
          </p:nvPr>
        </p:nvSpPr>
        <p:spPr>
          <a:xfrm>
            <a:off x="-94575" y="1427950"/>
            <a:ext cx="4094100" cy="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Problema que originó la idea</a:t>
            </a:r>
            <a:br>
              <a:rPr b="1"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Falta de canales digitales organizados y confiables para difusión de eventos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4125" y="3407788"/>
            <a:ext cx="465975" cy="46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4075" y="2662750"/>
            <a:ext cx="465975" cy="46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4125" y="4413225"/>
            <a:ext cx="465975" cy="4659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/>
          <p:nvPr/>
        </p:nvSpPr>
        <p:spPr>
          <a:xfrm>
            <a:off x="2269075" y="3219750"/>
            <a:ext cx="1105200" cy="10566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9" name="Google Shape;7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74650" y="3489450"/>
            <a:ext cx="1944600" cy="1176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11700" y="32355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Solución propuesta</a:t>
            </a:r>
            <a:endParaRPr b="1"/>
          </a:p>
        </p:txBody>
      </p:sp>
      <p:sp>
        <p:nvSpPr>
          <p:cNvPr id="85" name="Google Shape;85;p15"/>
          <p:cNvSpPr txBox="1"/>
          <p:nvPr>
            <p:ph idx="4294967295" type="body"/>
          </p:nvPr>
        </p:nvSpPr>
        <p:spPr>
          <a:xfrm>
            <a:off x="0" y="1289175"/>
            <a:ext cx="36642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es Panorama?</a:t>
            </a:r>
            <a:br>
              <a:rPr b="1"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Plataforma web para centralizar y difundir eventos sociales, culturales y de ocio en la ciudad de Concepción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3547275" y="1721825"/>
            <a:ext cx="24345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¿A </a:t>
            </a:r>
            <a: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qué</a:t>
            </a:r>
            <a: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público</a:t>
            </a:r>
            <a: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apuntamos?</a:t>
            </a:r>
            <a:b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Organizadores de eventos y adultos </a:t>
            </a: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jóvenes</a:t>
            </a: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entre 18 y 30 años</a:t>
            </a:r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5989950" y="1999950"/>
            <a:ext cx="30000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nos hace diferentes?</a:t>
            </a:r>
            <a:b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Mayor visibilidad y accesibilidad a eventos locales que usualmente no tienen buena difusión</a:t>
            </a:r>
            <a:endParaRPr/>
          </a:p>
        </p:txBody>
      </p:sp>
      <p:pic>
        <p:nvPicPr>
          <p:cNvPr id="88" name="Google Shape;88;p15"/>
          <p:cNvPicPr preferRelativeResize="0"/>
          <p:nvPr/>
        </p:nvPicPr>
        <p:blipFill rotWithShape="1">
          <a:blip r:embed="rId3">
            <a:alphaModFix/>
          </a:blip>
          <a:srcRect b="19479" l="18969" r="17247" t="9993"/>
          <a:stretch/>
        </p:blipFill>
        <p:spPr>
          <a:xfrm>
            <a:off x="1273650" y="2323425"/>
            <a:ext cx="1116900" cy="987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250" y="3436100"/>
            <a:ext cx="2675700" cy="1393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5">
            <a:alphaModFix/>
          </a:blip>
          <a:srcRect b="12347" l="0" r="0" t="13671"/>
          <a:stretch/>
        </p:blipFill>
        <p:spPr>
          <a:xfrm>
            <a:off x="3991625" y="2816750"/>
            <a:ext cx="1545800" cy="114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35900" y="3143550"/>
            <a:ext cx="3308100" cy="1797000"/>
          </a:xfrm>
          <a:prstGeom prst="roundRect">
            <a:avLst>
              <a:gd fmla="val 10129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>
            <p:ph type="title"/>
          </p:nvPr>
        </p:nvSpPr>
        <p:spPr>
          <a:xfrm>
            <a:off x="311700" y="32355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 del proyecto</a:t>
            </a:r>
            <a:endParaRPr/>
          </a:p>
        </p:txBody>
      </p:sp>
      <p:sp>
        <p:nvSpPr>
          <p:cNvPr id="97" name="Google Shape;97;p16"/>
          <p:cNvSpPr txBox="1"/>
          <p:nvPr>
            <p:ph idx="4294967295" type="body"/>
          </p:nvPr>
        </p:nvSpPr>
        <p:spPr>
          <a:xfrm>
            <a:off x="3673350" y="1375900"/>
            <a:ext cx="4166400" cy="3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 Específicos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e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Lograr un aumento de al menos un 30% en la asistencia a eventos  los 6 primeros meses de implementación de la plataforma.</a:t>
            </a:r>
            <a:br>
              <a:rPr lang="e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e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Aumentar al menos un 25% la interacción de los usuarios con los eventos publicados en los primeros 3 meses </a:t>
            </a:r>
            <a:r>
              <a:rPr lang="e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 implementación de la plataforma.</a:t>
            </a:r>
            <a:br>
              <a:rPr lang="e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es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Lograr un aumento de un 30% en la venta de entradas de eventos luego de 1 año de implementada la plataforma.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311700" y="1428150"/>
            <a:ext cx="30000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 General</a:t>
            </a:r>
            <a:b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 una plataforma web para la centralización y difusión de eventos sociales, culturales y de ocio</a:t>
            </a:r>
            <a:endParaRPr/>
          </a:p>
        </p:txBody>
      </p:sp>
      <p:pic>
        <p:nvPicPr>
          <p:cNvPr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6500" y="2311625"/>
            <a:ext cx="715950" cy="71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53375" y="1878475"/>
            <a:ext cx="715950" cy="71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9750" y="2851650"/>
            <a:ext cx="715950" cy="71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0325" y="3824825"/>
            <a:ext cx="623700" cy="62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6150" y="2851650"/>
            <a:ext cx="3000000" cy="1962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311700" y="28807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metodología usaremos y por </a:t>
            </a:r>
            <a:r>
              <a:rPr lang="es"/>
              <a:t>qué</a:t>
            </a:r>
            <a:r>
              <a:rPr lang="es"/>
              <a:t>?</a:t>
            </a:r>
            <a:endParaRPr/>
          </a:p>
        </p:txBody>
      </p:sp>
      <p:sp>
        <p:nvSpPr>
          <p:cNvPr id="109" name="Google Shape;109;p17"/>
          <p:cNvSpPr txBox="1"/>
          <p:nvPr>
            <p:ph idx="4294967295" type="body"/>
          </p:nvPr>
        </p:nvSpPr>
        <p:spPr>
          <a:xfrm>
            <a:off x="1337775" y="1584425"/>
            <a:ext cx="1347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1600">
                <a:latin typeface="Calibri"/>
                <a:ea typeface="Calibri"/>
                <a:cs typeface="Calibri"/>
                <a:sym typeface="Calibri"/>
              </a:rPr>
              <a:t>CASCADA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17"/>
          <p:cNvPicPr preferRelativeResize="0"/>
          <p:nvPr/>
        </p:nvPicPr>
        <p:blipFill rotWithShape="1">
          <a:blip r:embed="rId3">
            <a:alphaModFix/>
          </a:blip>
          <a:srcRect b="0" l="8010" r="7850" t="0"/>
          <a:stretch/>
        </p:blipFill>
        <p:spPr>
          <a:xfrm>
            <a:off x="63375" y="2069225"/>
            <a:ext cx="3896700" cy="2502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11" name="Google Shape;111;p17"/>
          <p:cNvSpPr txBox="1"/>
          <p:nvPr/>
        </p:nvSpPr>
        <p:spPr>
          <a:xfrm>
            <a:off x="4516800" y="1726350"/>
            <a:ext cx="3711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Calibri"/>
                <a:ea typeface="Calibri"/>
                <a:cs typeface="Calibri"/>
                <a:sym typeface="Calibri"/>
              </a:rPr>
              <a:t>¿Por qué es adecuada para Panorama?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Requisitos bien definidos desde el inicio</a:t>
            </a:r>
            <a:br>
              <a:rPr lang="es">
                <a:latin typeface="Calibri"/>
                <a:ea typeface="Calibri"/>
                <a:cs typeface="Calibri"/>
                <a:sym typeface="Calibri"/>
              </a:rPr>
            </a:br>
            <a:br>
              <a:rPr lang="es">
                <a:latin typeface="Calibri"/>
                <a:ea typeface="Calibri"/>
                <a:cs typeface="Calibri"/>
                <a:sym typeface="Calibri"/>
              </a:rPr>
            </a:b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Ideal para cumplir con los plazos académicos</a:t>
            </a:r>
            <a:br>
              <a:rPr lang="es">
                <a:latin typeface="Calibri"/>
                <a:ea typeface="Calibri"/>
                <a:cs typeface="Calibri"/>
                <a:sym typeface="Calibri"/>
              </a:rPr>
            </a:br>
            <a:br>
              <a:rPr lang="es">
                <a:latin typeface="Calibri"/>
                <a:ea typeface="Calibri"/>
                <a:cs typeface="Calibri"/>
                <a:sym typeface="Calibri"/>
              </a:rPr>
            </a:b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s">
                <a:latin typeface="Calibri"/>
                <a:ea typeface="Calibri"/>
                <a:cs typeface="Calibri"/>
                <a:sym typeface="Calibri"/>
              </a:rPr>
              <a:t>Evita desviaciones y facilita el seguimiento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08600" y="2069225"/>
            <a:ext cx="623700" cy="62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3125" y="2866250"/>
            <a:ext cx="623700" cy="62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08600" y="3663275"/>
            <a:ext cx="623700" cy="62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77650" y="1514975"/>
            <a:ext cx="623700" cy="62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525" y="1363802"/>
            <a:ext cx="5804501" cy="362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1" name="Google Shape;121;p18"/>
          <p:cNvSpPr txBox="1"/>
          <p:nvPr>
            <p:ph type="title"/>
          </p:nvPr>
        </p:nvSpPr>
        <p:spPr>
          <a:xfrm>
            <a:off x="394475" y="27625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Cómo se organizará el proyecto</a:t>
            </a:r>
            <a:endParaRPr/>
          </a:p>
        </p:txBody>
      </p:sp>
      <p:sp>
        <p:nvSpPr>
          <p:cNvPr id="122" name="Google Shape;122;p18"/>
          <p:cNvSpPr txBox="1"/>
          <p:nvPr>
            <p:ph type="title"/>
          </p:nvPr>
        </p:nvSpPr>
        <p:spPr>
          <a:xfrm>
            <a:off x="7180225" y="771550"/>
            <a:ext cx="11583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820"/>
              <a:t>Parte 1</a:t>
            </a:r>
            <a:endParaRPr sz="1820"/>
          </a:p>
        </p:txBody>
      </p:sp>
    </p:spTree>
  </p:cSld>
  <p:clrMapOvr>
    <a:masterClrMapping/>
  </p:clrMapOvr>
  <mc:AlternateContent>
    <mc:Choice Requires="p14">
      <p:transition spd="med" p14:dur="600">
        <p:fade thruBlk="1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2676" y="1550651"/>
            <a:ext cx="6796750" cy="317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/>
          <p:nvPr>
            <p:ph type="title"/>
          </p:nvPr>
        </p:nvSpPr>
        <p:spPr>
          <a:xfrm>
            <a:off x="394475" y="276250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Cómo se organizará el proyecto</a:t>
            </a:r>
            <a:endParaRPr/>
          </a:p>
        </p:txBody>
      </p:sp>
      <p:sp>
        <p:nvSpPr>
          <p:cNvPr id="129" name="Google Shape;129;p19"/>
          <p:cNvSpPr txBox="1"/>
          <p:nvPr>
            <p:ph type="title"/>
          </p:nvPr>
        </p:nvSpPr>
        <p:spPr>
          <a:xfrm>
            <a:off x="7180225" y="771550"/>
            <a:ext cx="11583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820"/>
              <a:t>Parte 2</a:t>
            </a:r>
            <a:endParaRPr sz="1820"/>
          </a:p>
        </p:txBody>
      </p:sp>
    </p:spTree>
  </p:cSld>
  <p:clrMapOvr>
    <a:masterClrMapping/>
  </p:clrMapOvr>
  <mc:AlternateContent>
    <mc:Choice Requires="p14">
      <p:transition spd="med" p14:dur="600">
        <p:fade thruBlk="1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959850" y="276250"/>
            <a:ext cx="73965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Requerimientos principales</a:t>
            </a:r>
            <a:endParaRPr/>
          </a:p>
        </p:txBody>
      </p:sp>
      <p:sp>
        <p:nvSpPr>
          <p:cNvPr id="135" name="Google Shape;135;p20"/>
          <p:cNvSpPr txBox="1"/>
          <p:nvPr>
            <p:ph idx="4294967295" type="body"/>
          </p:nvPr>
        </p:nvSpPr>
        <p:spPr>
          <a:xfrm>
            <a:off x="197250" y="1438600"/>
            <a:ext cx="35145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Requerimientos funcionales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Registro e inicio de sesión de usuarios</a:t>
            </a:r>
            <a:b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Publicación y visualización de eventos</a:t>
            </a:r>
            <a:b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Sistema de búsqueda y filtros</a:t>
            </a:r>
            <a:b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Administración de eventos (CRUD)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0"/>
          <p:cNvSpPr txBox="1"/>
          <p:nvPr/>
        </p:nvSpPr>
        <p:spPr>
          <a:xfrm>
            <a:off x="4666625" y="1427400"/>
            <a:ext cx="3948000" cy="30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Requerimientos no funcionales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Interfaz intuitiva</a:t>
            </a:r>
            <a:b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Seguridad en los datos de usuarios</a:t>
            </a:r>
            <a:b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Escalabilidad para futuras mejoras</a:t>
            </a:r>
            <a:b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Compatibilidad con navegadores modernos</a:t>
            </a:r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7625" y="1704650"/>
            <a:ext cx="704325" cy="70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7625" y="2495550"/>
            <a:ext cx="704325" cy="70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63775" y="3286450"/>
            <a:ext cx="704325" cy="70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5800" y="4077350"/>
            <a:ext cx="1380825" cy="888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71450" y="1791225"/>
            <a:ext cx="704325" cy="70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40725" y="2495550"/>
            <a:ext cx="704325" cy="70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756625" y="3286450"/>
            <a:ext cx="704325" cy="70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473075" y="4354900"/>
            <a:ext cx="731207" cy="70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title"/>
          </p:nvPr>
        </p:nvSpPr>
        <p:spPr>
          <a:xfrm>
            <a:off x="311700" y="3117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Cierre de la presentación</a:t>
            </a:r>
            <a:endParaRPr/>
          </a:p>
        </p:txBody>
      </p:sp>
      <p:sp>
        <p:nvSpPr>
          <p:cNvPr id="150" name="Google Shape;150;p21"/>
          <p:cNvSpPr txBox="1"/>
          <p:nvPr>
            <p:ph idx="4294967295" type="body"/>
          </p:nvPr>
        </p:nvSpPr>
        <p:spPr>
          <a:xfrm>
            <a:off x="2107250" y="1658875"/>
            <a:ext cx="46356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Panorama no es solo una tarea para aprobar…</a:t>
            </a:r>
            <a:endParaRPr b="1"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¡Es una idea con propósito real!</a:t>
            </a:r>
            <a:br>
              <a:rPr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Queremos que más personas se enteren de lo que pasa en Concepción:</a:t>
            </a:r>
            <a:br>
              <a:rPr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ferias, conciertos, talleres y mucho más… todo en un solo lugar.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Aunque este proyecto sea breve, su impacto puede ser grande.</a:t>
            </a:r>
            <a:br>
              <a:rPr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Con organización, objetivos claros y enfoque social,</a:t>
            </a:r>
            <a:br>
              <a:rPr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Panorama puede marcar la diferencia.</a:t>
            </a:r>
            <a:endParaRPr b="1"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2846" y="3370227"/>
            <a:ext cx="2280600" cy="1282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1650" y="1542698"/>
            <a:ext cx="923000" cy="122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 rotWithShape="1">
          <a:blip r:embed="rId5">
            <a:alphaModFix/>
          </a:blip>
          <a:srcRect b="19479" l="18969" r="17247" t="9993"/>
          <a:stretch/>
        </p:blipFill>
        <p:spPr>
          <a:xfrm>
            <a:off x="713725" y="1658875"/>
            <a:ext cx="1116900" cy="987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cxnSp>
        <p:nvCxnSpPr>
          <p:cNvPr id="154" name="Google Shape;154;p21"/>
          <p:cNvCxnSpPr/>
          <p:nvPr/>
        </p:nvCxnSpPr>
        <p:spPr>
          <a:xfrm rot="10800000">
            <a:off x="2059950" y="1658875"/>
            <a:ext cx="0" cy="297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